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7010400" cy="9236075"/>
  <p:embeddedFontLst>
    <p:embeddedFont>
      <p:font typeface="Arial Black" panose="020B0A04020102020204" pitchFamily="34" charset="0"/>
      <p:regular r:id="rId13"/>
      <p:bold r:id="rId14"/>
    </p:embeddedFont>
    <p:embeddedFont>
      <p:font typeface="Montserrat" panose="00000500000000000000" pitchFamily="2" charset="0"/>
      <p:regular r:id="rId15"/>
      <p:bold r:id="rId16"/>
      <p:italic r:id="rId17"/>
      <p:boldItalic r:id="rId18"/>
    </p:embeddedFont>
    <p:embeddedFont>
      <p:font typeface="Proxima Nova" panose="020B0604020202020204" charset="0"/>
      <p:regular r:id="rId19"/>
      <p:bold r:id="rId20"/>
      <p:italic r:id="rId21"/>
      <p:boldItalic r:id="rId22"/>
    </p:embeddedFont>
    <p:embeddedFont>
      <p:font typeface="Raleway" pitchFamily="2" charset="0"/>
      <p:regular r:id="rId23"/>
      <p:bold r:id="rId24"/>
      <p:italic r:id="rId25"/>
      <p:boldItalic r:id="rId26"/>
    </p:embeddedFont>
    <p:embeddedFont>
      <p:font typeface="Source Sans Pro" panose="020B0503030403020204" pitchFamily="34" charset="0"/>
      <p:regular r:id="rId2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1186" y="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26" Type="http://schemas.openxmlformats.org/officeDocument/2006/relationships/font" Target="fonts/font14.fntdata"/><Relationship Id="rId3" Type="http://schemas.openxmlformats.org/officeDocument/2006/relationships/slide" Target="slides/slide2.xml"/><Relationship Id="rId21" Type="http://schemas.openxmlformats.org/officeDocument/2006/relationships/font" Target="fonts/font9.fntdata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5" Type="http://schemas.openxmlformats.org/officeDocument/2006/relationships/font" Target="fonts/font13.fntdata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font" Target="fonts/font8.fntdata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2.fntdata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23" Type="http://schemas.openxmlformats.org/officeDocument/2006/relationships/font" Target="fonts/font11.fntdata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7.fntdata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22" Type="http://schemas.openxmlformats.org/officeDocument/2006/relationships/font" Target="fonts/font10.fntdata"/><Relationship Id="rId27" Type="http://schemas.openxmlformats.org/officeDocument/2006/relationships/font" Target="fonts/font15.fntdata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68625" y="692700"/>
            <a:ext cx="4673825" cy="3463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1025" y="4387125"/>
            <a:ext cx="5608300" cy="415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3:notes"/>
          <p:cNvSpPr txBox="1">
            <a:spLocks noGrp="1"/>
          </p:cNvSpPr>
          <p:nvPr>
            <p:ph type="body" idx="1"/>
          </p:nvPr>
        </p:nvSpPr>
        <p:spPr>
          <a:xfrm>
            <a:off x="701025" y="4387125"/>
            <a:ext cx="5608300" cy="415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6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32cbc2a0e9c_0_33:notes"/>
          <p:cNvSpPr txBox="1">
            <a:spLocks noGrp="1"/>
          </p:cNvSpPr>
          <p:nvPr>
            <p:ph type="body" idx="1"/>
          </p:nvPr>
        </p:nvSpPr>
        <p:spPr>
          <a:xfrm>
            <a:off x="701025" y="4387125"/>
            <a:ext cx="5608200" cy="41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g32cbc2a0e9c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8625" y="692700"/>
            <a:ext cx="4673700" cy="34635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6:notes"/>
          <p:cNvSpPr txBox="1">
            <a:spLocks noGrp="1"/>
          </p:cNvSpPr>
          <p:nvPr>
            <p:ph type="body" idx="1"/>
          </p:nvPr>
        </p:nvSpPr>
        <p:spPr>
          <a:xfrm>
            <a:off x="701025" y="4387125"/>
            <a:ext cx="5608300" cy="415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72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8625" y="692700"/>
            <a:ext cx="4673825" cy="3463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32a09224aa3_0_22:notes"/>
          <p:cNvSpPr txBox="1">
            <a:spLocks noGrp="1"/>
          </p:cNvSpPr>
          <p:nvPr>
            <p:ph type="body" idx="1"/>
          </p:nvPr>
        </p:nvSpPr>
        <p:spPr>
          <a:xfrm>
            <a:off x="701025" y="4387125"/>
            <a:ext cx="5608200" cy="41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78;g32a09224aa3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8625" y="692700"/>
            <a:ext cx="4673700" cy="34635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32cbc2a0e9c_0_0:notes"/>
          <p:cNvSpPr txBox="1">
            <a:spLocks noGrp="1"/>
          </p:cNvSpPr>
          <p:nvPr>
            <p:ph type="body" idx="1"/>
          </p:nvPr>
        </p:nvSpPr>
        <p:spPr>
          <a:xfrm>
            <a:off x="701025" y="4387125"/>
            <a:ext cx="5608200" cy="41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g32cbc2a0e9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8625" y="692700"/>
            <a:ext cx="4673700" cy="34635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32ca1905ebc_0_16:notes"/>
          <p:cNvSpPr txBox="1">
            <a:spLocks noGrp="1"/>
          </p:cNvSpPr>
          <p:nvPr>
            <p:ph type="body" idx="1"/>
          </p:nvPr>
        </p:nvSpPr>
        <p:spPr>
          <a:xfrm>
            <a:off x="701025" y="4387125"/>
            <a:ext cx="5608200" cy="41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g32ca1905ebc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8625" y="692700"/>
            <a:ext cx="4673700" cy="34635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32cbc2a0e9c_0_7:notes"/>
          <p:cNvSpPr txBox="1">
            <a:spLocks noGrp="1"/>
          </p:cNvSpPr>
          <p:nvPr>
            <p:ph type="body" idx="1"/>
          </p:nvPr>
        </p:nvSpPr>
        <p:spPr>
          <a:xfrm>
            <a:off x="701025" y="4387125"/>
            <a:ext cx="5608200" cy="41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g32cbc2a0e9c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8625" y="692700"/>
            <a:ext cx="4673700" cy="34635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32cbc2a0e9c_0_18:notes"/>
          <p:cNvSpPr txBox="1">
            <a:spLocks noGrp="1"/>
          </p:cNvSpPr>
          <p:nvPr>
            <p:ph type="body" idx="1"/>
          </p:nvPr>
        </p:nvSpPr>
        <p:spPr>
          <a:xfrm>
            <a:off x="701025" y="4387125"/>
            <a:ext cx="5608200" cy="41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g32cbc2a0e9c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8625" y="692700"/>
            <a:ext cx="4673700" cy="34635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32cbc2a0e9c_0_12:notes"/>
          <p:cNvSpPr txBox="1">
            <a:spLocks noGrp="1"/>
          </p:cNvSpPr>
          <p:nvPr>
            <p:ph type="body" idx="1"/>
          </p:nvPr>
        </p:nvSpPr>
        <p:spPr>
          <a:xfrm>
            <a:off x="701025" y="4387125"/>
            <a:ext cx="5608200" cy="41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g32cbc2a0e9c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8625" y="692700"/>
            <a:ext cx="4673700" cy="34635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32cbc2a0e9c_0_39:notes"/>
          <p:cNvSpPr txBox="1">
            <a:spLocks noGrp="1"/>
          </p:cNvSpPr>
          <p:nvPr>
            <p:ph type="body" idx="1"/>
          </p:nvPr>
        </p:nvSpPr>
        <p:spPr>
          <a:xfrm>
            <a:off x="701025" y="4387125"/>
            <a:ext cx="5608200" cy="41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g32cbc2a0e9c_0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8625" y="692700"/>
            <a:ext cx="4673700" cy="34635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iria basic layout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80700" y="3534800"/>
            <a:ext cx="8982600" cy="3215700"/>
          </a:xfrm>
          <a:prstGeom prst="rect">
            <a:avLst/>
          </a:prstGeom>
          <a:solidFill>
            <a:srgbClr val="43434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485875" y="352633"/>
            <a:ext cx="8183700" cy="1964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800"/>
              <a:buFont typeface="Montserrat"/>
              <a:buNone/>
              <a:defRPr sz="3800"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485875" y="2317433"/>
            <a:ext cx="8183700" cy="114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Font typeface="Proxima Nova"/>
              <a:buNone/>
              <a:defRPr sz="2400">
                <a:solidFill>
                  <a:srgbClr val="434343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8497999" y="6251679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4" name="Google Shape;14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812338" y="5778388"/>
            <a:ext cx="3895725" cy="600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1"/>
          <p:cNvSpPr/>
          <p:nvPr/>
        </p:nvSpPr>
        <p:spPr>
          <a:xfrm>
            <a:off x="80700" y="3534800"/>
            <a:ext cx="8982600" cy="3215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title" hasCustomPrompt="1"/>
          </p:nvPr>
        </p:nvSpPr>
        <p:spPr>
          <a:xfrm>
            <a:off x="311700" y="990668"/>
            <a:ext cx="8520600" cy="2675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r>
              <a:t>xx%</a:t>
            </a:r>
          </a:p>
        </p:txBody>
      </p:sp>
      <p:sp>
        <p:nvSpPr>
          <p:cNvPr id="53" name="Google Shape;53;p11"/>
          <p:cNvSpPr txBox="1">
            <a:spLocks noGrp="1"/>
          </p:cNvSpPr>
          <p:nvPr>
            <p:ph type="body" idx="1"/>
          </p:nvPr>
        </p:nvSpPr>
        <p:spPr>
          <a:xfrm>
            <a:off x="311700" y="3793576"/>
            <a:ext cx="8520600" cy="173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4" name="Google Shape;54;p11"/>
          <p:cNvSpPr txBox="1">
            <a:spLocks noGrp="1"/>
          </p:cNvSpPr>
          <p:nvPr>
            <p:ph type="sldNum" idx="12"/>
          </p:nvPr>
        </p:nvSpPr>
        <p:spPr>
          <a:xfrm>
            <a:off x="8497999" y="6251679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2"/>
          <p:cNvSpPr txBox="1">
            <a:spLocks noGrp="1"/>
          </p:cNvSpPr>
          <p:nvPr>
            <p:ph type="sldNum" idx="12"/>
          </p:nvPr>
        </p:nvSpPr>
        <p:spPr>
          <a:xfrm>
            <a:off x="8497999" y="6251679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3"/>
          <p:cNvSpPr txBox="1">
            <a:spLocks noGrp="1"/>
          </p:cNvSpPr>
          <p:nvPr>
            <p:ph type="title"/>
          </p:nvPr>
        </p:nvSpPr>
        <p:spPr>
          <a:xfrm>
            <a:off x="195262" y="228600"/>
            <a:ext cx="80154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l">
              <a:spcBef>
                <a:spcPts val="0"/>
              </a:spcBef>
              <a:spcAft>
                <a:spcPts val="0"/>
              </a:spcAft>
              <a:buSzPts val="3000"/>
              <a:buNone/>
              <a:defRPr sz="4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spcBef>
                <a:spcPts val="0"/>
              </a:spcBef>
              <a:spcAft>
                <a:spcPts val="0"/>
              </a:spcAft>
              <a:buSzPts val="3000"/>
              <a:buNone/>
              <a:defRPr sz="4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spcBef>
                <a:spcPts val="0"/>
              </a:spcBef>
              <a:spcAft>
                <a:spcPts val="0"/>
              </a:spcAft>
              <a:buSzPts val="3000"/>
              <a:buNone/>
              <a:defRPr sz="4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spcBef>
                <a:spcPts val="0"/>
              </a:spcBef>
              <a:spcAft>
                <a:spcPts val="0"/>
              </a:spcAft>
              <a:buSzPts val="3000"/>
              <a:buNone/>
              <a:defRPr sz="4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spcBef>
                <a:spcPts val="0"/>
              </a:spcBef>
              <a:spcAft>
                <a:spcPts val="0"/>
              </a:spcAft>
              <a:buSzPts val="3000"/>
              <a:buNone/>
              <a:defRPr sz="4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l">
              <a:spcBef>
                <a:spcPts val="0"/>
              </a:spcBef>
              <a:spcAft>
                <a:spcPts val="0"/>
              </a:spcAft>
              <a:buSzPts val="3000"/>
              <a:buNone/>
              <a:defRPr sz="4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l">
              <a:spcBef>
                <a:spcPts val="0"/>
              </a:spcBef>
              <a:spcAft>
                <a:spcPts val="0"/>
              </a:spcAft>
              <a:buSzPts val="3000"/>
              <a:buNone/>
              <a:defRPr sz="4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l">
              <a:spcBef>
                <a:spcPts val="0"/>
              </a:spcBef>
              <a:spcAft>
                <a:spcPts val="0"/>
              </a:spcAft>
              <a:buSzPts val="3000"/>
              <a:buNone/>
              <a:defRPr sz="4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l">
              <a:spcBef>
                <a:spcPts val="0"/>
              </a:spcBef>
              <a:spcAft>
                <a:spcPts val="0"/>
              </a:spcAft>
              <a:buSzPts val="3000"/>
              <a:buNone/>
              <a:defRPr sz="4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9" name="Google Shape;59;p13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7924800" cy="441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91160" algn="l"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560"/>
              <a:buFont typeface="Noto Sans Symbols"/>
              <a:buChar char="●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3060" algn="l"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ts val="1960"/>
              <a:buFont typeface="Noto Sans Symbols"/>
              <a:buChar char="●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7660" algn="l"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ts val="1560"/>
              <a:buFont typeface="Noto Sans Symbols"/>
              <a:buChar char="●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2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79400" algn="l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8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9400" algn="l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8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9400" algn="l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8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9400" algn="l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8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9400" algn="l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8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dt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1" name="Google Shape;61;p13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2" name="Google Shape;62;p13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 Black"/>
              <a:buNone/>
              <a:defRPr sz="1200" b="0" i="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 Black"/>
              <a:buNone/>
              <a:defRPr sz="1200" b="0" i="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 Black"/>
              <a:buNone/>
              <a:defRPr sz="1200" b="0" i="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 Black"/>
              <a:buNone/>
              <a:defRPr sz="1200" b="0" i="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 Black"/>
              <a:buNone/>
              <a:defRPr sz="1200" b="0" i="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 Black"/>
              <a:buNone/>
              <a:defRPr sz="1200" b="0" i="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 Black"/>
              <a:buNone/>
              <a:defRPr sz="1200" b="0" i="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 Black"/>
              <a:buNone/>
              <a:defRPr sz="1200" b="0" i="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 Black"/>
              <a:buNone/>
              <a:defRPr sz="1200" b="0" i="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000">
              <a:solidFill>
                <a:schemeClr val="lt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>
            <a:off x="80700" y="3534800"/>
            <a:ext cx="8982600" cy="3215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485875" y="2286000"/>
            <a:ext cx="8183700" cy="104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8497999" y="6251679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83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Font typeface="Montserrat"/>
              <a:buNone/>
              <a:defRPr sz="3600"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4191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Proxima Nova"/>
              <a:buChar char="●"/>
              <a:defRPr sz="3000">
                <a:solidFill>
                  <a:srgbClr val="434343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Font typeface="Proxima Nova"/>
              <a:buChar char="○"/>
              <a:defRPr sz="2400">
                <a:latin typeface="Proxima Nova"/>
                <a:ea typeface="Proxima Nova"/>
                <a:cs typeface="Proxima Nova"/>
                <a:sym typeface="Proxima Nova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Font typeface="Proxima Nova"/>
              <a:buChar char="■"/>
              <a:defRPr sz="2400">
                <a:latin typeface="Proxima Nova"/>
                <a:ea typeface="Proxima Nova"/>
                <a:cs typeface="Proxima Nova"/>
                <a:sym typeface="Proxima Nova"/>
              </a:defRPr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Font typeface="Proxima Nova"/>
              <a:buChar char="●"/>
              <a:defRPr sz="1800">
                <a:latin typeface="Proxima Nova"/>
                <a:ea typeface="Proxima Nova"/>
                <a:cs typeface="Proxima Nova"/>
                <a:sym typeface="Proxima Nova"/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8497999" y="6251679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3" name="Google Shape;23;p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974056" y="6451031"/>
            <a:ext cx="1915808" cy="295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Google Shape;24;p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4137" y="6281913"/>
            <a:ext cx="371380" cy="464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83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sldNum" idx="12"/>
          </p:nvPr>
        </p:nvSpPr>
        <p:spPr>
          <a:xfrm>
            <a:off x="8497999" y="6251679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83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8497999" y="6251679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>
            <a:spLocks noGrp="1"/>
          </p:cNvSpPr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body" idx="1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sldNum" idx="12"/>
          </p:nvPr>
        </p:nvSpPr>
        <p:spPr>
          <a:xfrm>
            <a:off x="8497999" y="6251679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2"/>
        </a:solidFill>
        <a:effectLst/>
      </p:bgPr>
    </p:bg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8"/>
          <p:cNvSpPr txBox="1">
            <a:spLocks noGrp="1"/>
          </p:cNvSpPr>
          <p:nvPr>
            <p:ph type="title"/>
          </p:nvPr>
        </p:nvSpPr>
        <p:spPr>
          <a:xfrm>
            <a:off x="490250" y="701800"/>
            <a:ext cx="5604000" cy="545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9" name="Google Shape;39;p8"/>
          <p:cNvSpPr txBox="1">
            <a:spLocks noGrp="1"/>
          </p:cNvSpPr>
          <p:nvPr>
            <p:ph type="sldNum" idx="12"/>
          </p:nvPr>
        </p:nvSpPr>
        <p:spPr>
          <a:xfrm>
            <a:off x="8497999" y="6251679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9"/>
          <p:cNvSpPr/>
          <p:nvPr/>
        </p:nvSpPr>
        <p:spPr>
          <a:xfrm>
            <a:off x="4636800" y="107600"/>
            <a:ext cx="4426500" cy="66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2" name="Google Shape;42;p9"/>
          <p:cNvCxnSpPr/>
          <p:nvPr/>
        </p:nvCxnSpPr>
        <p:spPr>
          <a:xfrm>
            <a:off x="5029675" y="59940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3" name="Google Shape;43;p9"/>
          <p:cNvSpPr txBox="1">
            <a:spLocks noGrp="1"/>
          </p:cNvSpPr>
          <p:nvPr>
            <p:ph type="title"/>
          </p:nvPr>
        </p:nvSpPr>
        <p:spPr>
          <a:xfrm>
            <a:off x="265500" y="1575600"/>
            <a:ext cx="4045200" cy="204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subTitle" idx="1"/>
          </p:nvPr>
        </p:nvSpPr>
        <p:spPr>
          <a:xfrm>
            <a:off x="265500" y="3692001"/>
            <a:ext cx="4045200" cy="179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body" idx="2"/>
          </p:nvPr>
        </p:nvSpPr>
        <p:spPr>
          <a:xfrm>
            <a:off x="4939500" y="965600"/>
            <a:ext cx="3837000" cy="4926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sldNum" idx="12"/>
          </p:nvPr>
        </p:nvSpPr>
        <p:spPr>
          <a:xfrm>
            <a:off x="8497999" y="6251679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0"/>
          <p:cNvSpPr txBox="1">
            <a:spLocks noGrp="1"/>
          </p:cNvSpPr>
          <p:nvPr>
            <p:ph type="body" idx="1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</a:lstStyle>
          <a:p>
            <a:endParaRPr/>
          </a:p>
        </p:txBody>
      </p:sp>
      <p:sp>
        <p:nvSpPr>
          <p:cNvPr id="49" name="Google Shape;49;p10"/>
          <p:cNvSpPr txBox="1">
            <a:spLocks noGrp="1"/>
          </p:cNvSpPr>
          <p:nvPr>
            <p:ph type="sldNum" idx="12"/>
          </p:nvPr>
        </p:nvSpPr>
        <p:spPr>
          <a:xfrm>
            <a:off x="8497999" y="6251679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plum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Source Sans Pro"/>
              <a:buChar char="●"/>
              <a:defRPr sz="18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●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●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97999" y="6251679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4"/>
          <p:cNvSpPr txBox="1">
            <a:spLocks noGrp="1"/>
          </p:cNvSpPr>
          <p:nvPr>
            <p:ph type="ctrTitle"/>
          </p:nvPr>
        </p:nvSpPr>
        <p:spPr>
          <a:xfrm>
            <a:off x="485875" y="352633"/>
            <a:ext cx="8183700" cy="196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lang="en-US" sz="4800"/>
              <a:t>Algorithms #1</a:t>
            </a:r>
            <a:endParaRPr sz="4800"/>
          </a:p>
        </p:txBody>
      </p:sp>
      <p:sp>
        <p:nvSpPr>
          <p:cNvPr id="68" name="Google Shape;68;p14"/>
          <p:cNvSpPr txBox="1">
            <a:spLocks noGrp="1"/>
          </p:cNvSpPr>
          <p:nvPr>
            <p:ph type="subTitle" idx="1"/>
          </p:nvPr>
        </p:nvSpPr>
        <p:spPr>
          <a:xfrm>
            <a:off x="485875" y="2317433"/>
            <a:ext cx="8183700" cy="114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Noto Sans Symbols"/>
              <a:buNone/>
            </a:pPr>
            <a:r>
              <a:rPr lang="en-US" sz="3600">
                <a:solidFill>
                  <a:schemeClr val="dk1"/>
                </a:solidFill>
              </a:rPr>
              <a:t>A supplemental lesson for AP CSP</a:t>
            </a:r>
            <a:endParaRPr sz="3600"/>
          </a:p>
        </p:txBody>
      </p:sp>
      <p:sp>
        <p:nvSpPr>
          <p:cNvPr id="69" name="Google Shape;69;p14"/>
          <p:cNvSpPr txBox="1"/>
          <p:nvPr/>
        </p:nvSpPr>
        <p:spPr>
          <a:xfrm>
            <a:off x="643625" y="3942950"/>
            <a:ext cx="6639300" cy="98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rPr>
              <a:t>This lesson is based on a project created by Amazon Future Engineers + </a:t>
            </a:r>
            <a:r>
              <a:rPr lang="en-US" sz="2400" dirty="0" err="1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rPr>
              <a:t>edhesive</a:t>
            </a:r>
            <a:r>
              <a:rPr lang="en-US" sz="2400" dirty="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rPr>
              <a:t> called “Warehouse Challenge.”</a:t>
            </a:r>
            <a:endParaRPr sz="2400" dirty="0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  <p:transition>
    <p:push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3"/>
          <p:cNvSpPr txBox="1">
            <a:spLocks noGrp="1"/>
          </p:cNvSpPr>
          <p:nvPr>
            <p:ph type="title"/>
          </p:nvPr>
        </p:nvSpPr>
        <p:spPr>
          <a:xfrm>
            <a:off x="311700" y="212367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lang="en-US"/>
              <a:t>The order is in!</a:t>
            </a:r>
            <a:endParaRPr b="1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29" name="Google Shape;129;p23"/>
          <p:cNvSpPr txBox="1">
            <a:spLocks noGrp="1"/>
          </p:cNvSpPr>
          <p:nvPr>
            <p:ph type="body" idx="1"/>
          </p:nvPr>
        </p:nvSpPr>
        <p:spPr>
          <a:xfrm>
            <a:off x="311700" y="978325"/>
            <a:ext cx="8520600" cy="55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marR="0" lvl="0" indent="-4318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 sz="3200"/>
              <a:t>Now, get ready to start!</a:t>
            </a:r>
            <a:endParaRPr sz="3200"/>
          </a:p>
          <a:p>
            <a:pPr marL="457200" marR="0" lvl="0" indent="-4318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 sz="3200"/>
              <a:t>Can you help these robots navigate the busy warehouse, avoid obstacles, and get the package delivered on time?</a:t>
            </a:r>
            <a:endParaRPr sz="3200"/>
          </a:p>
          <a:p>
            <a:pPr marL="457200" marR="0" lvl="0" indent="-4318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 sz="3200"/>
              <a:t>Complete the problems on your activity guide.</a:t>
            </a:r>
            <a:endParaRPr sz="3200"/>
          </a:p>
          <a:p>
            <a:pPr marL="0" marR="0" lvl="0" indent="0" algn="l" rtl="0"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  <a:buNone/>
            </a:pPr>
            <a:endParaRPr sz="3200"/>
          </a:p>
        </p:txBody>
      </p:sp>
    </p:spTree>
  </p:cSld>
  <p:clrMapOvr>
    <a:masterClrMapping/>
  </p:clrMapOvr>
  <p:transition>
    <p:push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5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lang="en-US"/>
              <a:t>Warm-up</a:t>
            </a:r>
            <a:endParaRPr sz="3600"/>
          </a:p>
        </p:txBody>
      </p:sp>
      <p:sp>
        <p:nvSpPr>
          <p:cNvPr id="75" name="Google Shape;75;p15"/>
          <p:cNvSpPr txBox="1">
            <a:spLocks noGrp="1"/>
          </p:cNvSpPr>
          <p:nvPr>
            <p:ph type="body" idx="1"/>
          </p:nvPr>
        </p:nvSpPr>
        <p:spPr>
          <a:xfrm>
            <a:off x="311700" y="1536629"/>
            <a:ext cx="8520600" cy="228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8354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Proxima Nova"/>
              <a:buChar char="●"/>
            </a:pPr>
            <a:r>
              <a:rPr lang="en-US" sz="3200">
                <a:solidFill>
                  <a:schemeClr val="dk2"/>
                </a:solidFill>
              </a:rPr>
              <a:t>What is an algorithm?</a:t>
            </a:r>
            <a:endParaRPr sz="3200">
              <a:solidFill>
                <a:schemeClr val="dk2"/>
              </a:solidFill>
            </a:endParaRPr>
          </a:p>
          <a:p>
            <a:pPr marL="342900" lvl="0" indent="-383540" algn="l" rtl="0">
              <a:lnSpc>
                <a:spcPct val="110000"/>
              </a:lnSpc>
              <a:spcBef>
                <a:spcPts val="800"/>
              </a:spcBef>
              <a:spcAft>
                <a:spcPts val="400"/>
              </a:spcAft>
              <a:buClr>
                <a:schemeClr val="dk2"/>
              </a:buClr>
              <a:buSzPts val="3200"/>
              <a:buFont typeface="Noto Sans Symbols"/>
              <a:buChar char="●"/>
            </a:pPr>
            <a:r>
              <a:rPr lang="en-US" sz="3200" b="1">
                <a:solidFill>
                  <a:srgbClr val="4B4F58"/>
                </a:solidFill>
                <a:highlight>
                  <a:schemeClr val="lt1"/>
                </a:highlight>
              </a:rPr>
              <a:t>Definition: </a:t>
            </a:r>
            <a:r>
              <a:rPr lang="en-US" sz="3200">
                <a:solidFill>
                  <a:srgbClr val="4B4F58"/>
                </a:solidFill>
                <a:highlight>
                  <a:schemeClr val="lt1"/>
                </a:highlight>
              </a:rPr>
              <a:t>An </a:t>
            </a:r>
            <a:r>
              <a:rPr lang="en-US" sz="3200" b="1">
                <a:solidFill>
                  <a:srgbClr val="FF0000"/>
                </a:solidFill>
                <a:highlight>
                  <a:schemeClr val="lt1"/>
                </a:highlight>
              </a:rPr>
              <a:t>algorithm </a:t>
            </a:r>
            <a:r>
              <a:rPr lang="en-US" sz="3200">
                <a:solidFill>
                  <a:srgbClr val="4B4F58"/>
                </a:solidFill>
                <a:highlight>
                  <a:schemeClr val="lt1"/>
                </a:highlight>
              </a:rPr>
              <a:t>is </a:t>
            </a:r>
            <a:r>
              <a:rPr lang="en-US" sz="3200">
                <a:solidFill>
                  <a:srgbClr val="555555"/>
                </a:solidFill>
                <a:highlight>
                  <a:schemeClr val="lt1"/>
                </a:highlight>
              </a:rPr>
              <a:t>a sequence of steps for completing a task.</a:t>
            </a:r>
            <a:endParaRPr sz="3200">
              <a:solidFill>
                <a:schemeClr val="dk2"/>
              </a:solidFill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6"/>
          <p:cNvSpPr txBox="1">
            <a:spLocks noGrp="1"/>
          </p:cNvSpPr>
          <p:nvPr>
            <p:ph type="title"/>
          </p:nvPr>
        </p:nvSpPr>
        <p:spPr>
          <a:xfrm>
            <a:off x="311700" y="212367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lang="en-US"/>
              <a:t>Algorithms</a:t>
            </a:r>
            <a:endParaRPr b="1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1" name="Google Shape;81;p16"/>
          <p:cNvSpPr txBox="1">
            <a:spLocks noGrp="1"/>
          </p:cNvSpPr>
          <p:nvPr>
            <p:ph type="body" idx="1"/>
          </p:nvPr>
        </p:nvSpPr>
        <p:spPr>
          <a:xfrm>
            <a:off x="311700" y="978325"/>
            <a:ext cx="8520600" cy="55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/>
              <a:t>AP CSP Big Idea #3</a:t>
            </a:r>
            <a:endParaRPr sz="3200"/>
          </a:p>
          <a:p>
            <a:pPr marL="457200" marR="0" lvl="0" indent="-431800" algn="l" rtl="0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SzPts val="3200"/>
              <a:buChar char="●"/>
            </a:pPr>
            <a:r>
              <a:rPr lang="en-US" sz="3200"/>
              <a:t>All programming languages use similar programming structures and commands.</a:t>
            </a:r>
            <a:endParaRPr sz="3200"/>
          </a:p>
          <a:p>
            <a:pPr marL="457200" marR="0" lvl="0" indent="-4318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 sz="3200"/>
              <a:t>Students should have a basic understanding of how these building blocks are combined to form algorithms and abstractions.</a:t>
            </a:r>
            <a:endParaRPr sz="3200"/>
          </a:p>
          <a:p>
            <a:pPr marL="457200" marR="0" lvl="0" indent="-4318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 sz="3200"/>
              <a:t>This big idea focuses on determining the efficiency of algorithms, as well as writing and implementing algorithms in a program.</a:t>
            </a:r>
            <a:endParaRPr sz="3200"/>
          </a:p>
          <a:p>
            <a:pPr marL="0" marR="0" lvl="0" indent="0" algn="l" rtl="0"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  <a:buNone/>
            </a:pPr>
            <a:endParaRPr sz="3200"/>
          </a:p>
        </p:txBody>
      </p:sp>
    </p:spTree>
  </p:cSld>
  <p:clrMapOvr>
    <a:masterClrMapping/>
  </p:clrMapOvr>
  <p:transition>
    <p:push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7"/>
          <p:cNvSpPr txBox="1">
            <a:spLocks noGrp="1"/>
          </p:cNvSpPr>
          <p:nvPr>
            <p:ph type="title"/>
          </p:nvPr>
        </p:nvSpPr>
        <p:spPr>
          <a:xfrm>
            <a:off x="311700" y="212367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lang="en-US"/>
              <a:t>Algorithms</a:t>
            </a:r>
            <a:endParaRPr b="1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7" name="Google Shape;87;p17"/>
          <p:cNvSpPr txBox="1">
            <a:spLocks noGrp="1"/>
          </p:cNvSpPr>
          <p:nvPr>
            <p:ph type="body" idx="1"/>
          </p:nvPr>
        </p:nvSpPr>
        <p:spPr>
          <a:xfrm>
            <a:off x="311700" y="978325"/>
            <a:ext cx="8520600" cy="55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marR="0" lvl="0" indent="-4318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 sz="3200"/>
              <a:t>From the AP CSP Curriculum and Exam Description:</a:t>
            </a:r>
            <a:endParaRPr sz="3200"/>
          </a:p>
          <a:p>
            <a:pPr marL="0" marR="0" lvl="0" indent="0" algn="l" rtl="0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sz="3200"/>
          </a:p>
          <a:p>
            <a:pPr marL="0" marR="0" lvl="0" indent="0" algn="l" rtl="0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sz="3200"/>
          </a:p>
          <a:p>
            <a:pPr marL="0" marR="0" lvl="0" indent="0" algn="l" rtl="0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sz="3200"/>
          </a:p>
          <a:p>
            <a:pPr marL="457200" marR="0" lvl="0" indent="-431800" algn="l" rtl="0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SzPts val="3200"/>
              <a:buChar char="●"/>
            </a:pPr>
            <a:r>
              <a:rPr lang="en-US" sz="3200"/>
              <a:t>Today’s lesson will give you practice in evaluating, implementing and applying algorithms using robot code.</a:t>
            </a:r>
            <a:endParaRPr sz="3200"/>
          </a:p>
        </p:txBody>
      </p:sp>
      <p:pic>
        <p:nvPicPr>
          <p:cNvPr id="88" name="Google Shape;88;p17"/>
          <p:cNvPicPr preferRelativeResize="0"/>
          <p:nvPr/>
        </p:nvPicPr>
        <p:blipFill rotWithShape="1">
          <a:blip r:embed="rId3">
            <a:alphaModFix/>
          </a:blip>
          <a:srcRect r="2600"/>
          <a:stretch/>
        </p:blipFill>
        <p:spPr>
          <a:xfrm>
            <a:off x="311700" y="2451150"/>
            <a:ext cx="8299074" cy="1451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push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8"/>
          <p:cNvSpPr txBox="1">
            <a:spLocks noGrp="1"/>
          </p:cNvSpPr>
          <p:nvPr>
            <p:ph type="title"/>
          </p:nvPr>
        </p:nvSpPr>
        <p:spPr>
          <a:xfrm>
            <a:off x="311700" y="212367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lang="en-US"/>
              <a:t>The Warehouse Map</a:t>
            </a:r>
            <a:endParaRPr b="1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4" name="Google Shape;94;p18"/>
          <p:cNvSpPr txBox="1">
            <a:spLocks noGrp="1"/>
          </p:cNvSpPr>
          <p:nvPr>
            <p:ph type="body" idx="1"/>
          </p:nvPr>
        </p:nvSpPr>
        <p:spPr>
          <a:xfrm>
            <a:off x="311700" y="967475"/>
            <a:ext cx="5362200" cy="55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marR="0" lvl="0" indent="-3810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sz="2400"/>
              <a:t>Robots move one square at a time.</a:t>
            </a:r>
            <a:endParaRPr sz="2400"/>
          </a:p>
          <a:p>
            <a:pPr marL="457200" marR="0" lvl="0" indent="-3810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sz="2400"/>
              <a:t>Robots move freely on white squares.</a:t>
            </a:r>
            <a:endParaRPr sz="2400"/>
          </a:p>
          <a:p>
            <a:pPr marL="457200" marR="0" lvl="0" indent="-3810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sz="2400"/>
              <a:t>Black squares are shelves or walls, and robots cannot move there.</a:t>
            </a:r>
            <a:endParaRPr sz="2400"/>
          </a:p>
          <a:p>
            <a:pPr marL="457200" marR="0" lvl="0" indent="-3810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sz="2400"/>
              <a:t>If a robot tries to move into a black square or the edge of the warehouse, it will crash and the program stops.</a:t>
            </a:r>
            <a:endParaRPr sz="2400"/>
          </a:p>
          <a:p>
            <a:pPr marL="457200" marR="0" lvl="0" indent="-3810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sz="2400"/>
              <a:t>Letters and numbers on the map indicate packages to be picked up or chutes where packages are delivered.</a:t>
            </a:r>
            <a:endParaRPr sz="2400"/>
          </a:p>
        </p:txBody>
      </p:sp>
      <p:pic>
        <p:nvPicPr>
          <p:cNvPr id="95" name="Google Shape;95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35875" y="1043675"/>
            <a:ext cx="3296425" cy="3305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push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9"/>
          <p:cNvSpPr txBox="1">
            <a:spLocks noGrp="1"/>
          </p:cNvSpPr>
          <p:nvPr>
            <p:ph type="title"/>
          </p:nvPr>
        </p:nvSpPr>
        <p:spPr>
          <a:xfrm>
            <a:off x="311700" y="212367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lang="en-US"/>
              <a:t>Robot Code:</a:t>
            </a:r>
            <a:endParaRPr b="1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01" name="Google Shape;101;p19"/>
          <p:cNvSpPr txBox="1">
            <a:spLocks noGrp="1"/>
          </p:cNvSpPr>
          <p:nvPr>
            <p:ph type="body" idx="1"/>
          </p:nvPr>
        </p:nvSpPr>
        <p:spPr>
          <a:xfrm>
            <a:off x="311700" y="978325"/>
            <a:ext cx="8520600" cy="55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marR="0" lvl="0" indent="-4318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 sz="3200"/>
              <a:t>Robots can only follow very precise instructions.</a:t>
            </a:r>
            <a:endParaRPr sz="3200"/>
          </a:p>
          <a:p>
            <a:pPr marL="457200" marR="0" lvl="0" indent="-4318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 sz="3200"/>
              <a:t>They move or perform actions in the warehouse based on program code.</a:t>
            </a:r>
            <a:endParaRPr sz="3200"/>
          </a:p>
          <a:p>
            <a:pPr marL="457200" marR="0" lvl="0" indent="-4318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 sz="3200"/>
              <a:t>Robots follow each of the commands in the code one line at a time, in order.</a:t>
            </a:r>
            <a:endParaRPr sz="3200"/>
          </a:p>
          <a:p>
            <a:pPr marL="0" marR="0" lvl="0" indent="0" algn="l" rtl="0"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  <a:buNone/>
            </a:pPr>
            <a:endParaRPr sz="3200"/>
          </a:p>
        </p:txBody>
      </p:sp>
    </p:spTree>
  </p:cSld>
  <p:clrMapOvr>
    <a:masterClrMapping/>
  </p:clrMapOvr>
  <p:transition>
    <p:push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0"/>
          <p:cNvSpPr txBox="1">
            <a:spLocks noGrp="1"/>
          </p:cNvSpPr>
          <p:nvPr>
            <p:ph type="title"/>
          </p:nvPr>
        </p:nvSpPr>
        <p:spPr>
          <a:xfrm>
            <a:off x="311700" y="212367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lang="en-US"/>
              <a:t>Robot Commands:</a:t>
            </a:r>
            <a:endParaRPr b="1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07" name="Google Shape;107;p20"/>
          <p:cNvSpPr txBox="1">
            <a:spLocks noGrp="1"/>
          </p:cNvSpPr>
          <p:nvPr>
            <p:ph type="body" idx="1"/>
          </p:nvPr>
        </p:nvSpPr>
        <p:spPr>
          <a:xfrm>
            <a:off x="311700" y="978325"/>
            <a:ext cx="8520600" cy="57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highlight>
                  <a:srgbClr val="CFE2F3"/>
                </a:highlight>
              </a:rPr>
              <a:t>MOVE_FORWARD()</a:t>
            </a:r>
            <a:endParaRPr sz="2400" b="1">
              <a:highlight>
                <a:srgbClr val="CFE2F3"/>
              </a:highlight>
            </a:endParaRPr>
          </a:p>
          <a:p>
            <a:pPr marL="457200" marR="0" lvl="0" indent="-381000" algn="l" rtl="0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SzPts val="2400"/>
              <a:buChar char="●"/>
            </a:pPr>
            <a:r>
              <a:rPr lang="en-US" sz="2400"/>
              <a:t>Robot moves one square forward in the direction it is facing.</a:t>
            </a:r>
            <a:endParaRPr sz="2400"/>
          </a:p>
          <a:p>
            <a:pPr marL="0" marR="0" lvl="0" indent="0" algn="l" rtl="0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-US" sz="2400" b="1">
                <a:highlight>
                  <a:srgbClr val="F4CCCC"/>
                </a:highlight>
              </a:rPr>
              <a:t>ROTATE_LEFT()</a:t>
            </a:r>
            <a:endParaRPr sz="2400" b="1">
              <a:highlight>
                <a:srgbClr val="F4CCCC"/>
              </a:highlight>
            </a:endParaRPr>
          </a:p>
          <a:p>
            <a:pPr marL="457200" marR="0" lvl="0" indent="-381000" algn="l" rtl="0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SzPts val="2400"/>
              <a:buChar char="●"/>
            </a:pPr>
            <a:r>
              <a:rPr lang="en-US" sz="2400"/>
              <a:t>Robot rotates 90 degrees counterclockwise (robot’s left) in the square it is in.</a:t>
            </a:r>
            <a:endParaRPr sz="2400"/>
          </a:p>
          <a:p>
            <a:pPr marL="0" marR="0" lvl="0" indent="0" algn="l" rtl="0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-US" sz="2400" b="1">
                <a:highlight>
                  <a:srgbClr val="D9EAD3"/>
                </a:highlight>
              </a:rPr>
              <a:t>ROTATE_RIGHT()</a:t>
            </a:r>
            <a:endParaRPr sz="2400" b="1">
              <a:highlight>
                <a:srgbClr val="D9EAD3"/>
              </a:highlight>
            </a:endParaRPr>
          </a:p>
          <a:p>
            <a:pPr marL="457200" marR="0" lvl="0" indent="-381000" algn="l" rtl="0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SzPts val="2400"/>
              <a:buChar char="●"/>
            </a:pPr>
            <a:r>
              <a:rPr lang="en-US" sz="2400"/>
              <a:t>Robot rotates 90 degrees clockwise (robot’s right) in the square it is in.</a:t>
            </a:r>
            <a:endParaRPr sz="2400"/>
          </a:p>
          <a:p>
            <a:pPr marL="0" marR="0" lvl="0" indent="0" algn="l" rtl="0"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  <a:buNone/>
            </a:pPr>
            <a:r>
              <a:rPr lang="en-US" sz="2400" i="1">
                <a:solidFill>
                  <a:srgbClr val="9900FF"/>
                </a:solidFill>
              </a:rPr>
              <a:t>If any of the commands have a number in parenthesis (an argument), the action is performed that many times. Otherwise, the action is performed once.</a:t>
            </a:r>
            <a:endParaRPr sz="2400" i="1">
              <a:solidFill>
                <a:srgbClr val="9900FF"/>
              </a:solidFill>
            </a:endParaRPr>
          </a:p>
        </p:txBody>
      </p:sp>
    </p:spTree>
  </p:cSld>
  <p:clrMapOvr>
    <a:masterClrMapping/>
  </p:clrMapOvr>
  <p:transition>
    <p:push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1"/>
          <p:cNvSpPr txBox="1">
            <a:spLocks noGrp="1"/>
          </p:cNvSpPr>
          <p:nvPr>
            <p:ph type="title"/>
          </p:nvPr>
        </p:nvSpPr>
        <p:spPr>
          <a:xfrm>
            <a:off x="311700" y="212367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lang="en-US"/>
              <a:t>Robot Code:</a:t>
            </a:r>
            <a:endParaRPr b="1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13" name="Google Shape;113;p21"/>
          <p:cNvSpPr txBox="1">
            <a:spLocks noGrp="1"/>
          </p:cNvSpPr>
          <p:nvPr>
            <p:ph type="body" idx="1"/>
          </p:nvPr>
        </p:nvSpPr>
        <p:spPr>
          <a:xfrm>
            <a:off x="311700" y="978325"/>
            <a:ext cx="4534200" cy="55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/>
              <a:t>Try this sample problem:</a:t>
            </a:r>
            <a:endParaRPr sz="3200"/>
          </a:p>
          <a:p>
            <a:pPr marL="0" marR="0" lvl="0" indent="0" algn="l" rtl="0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-US" sz="2400"/>
              <a:t>A robot is carrying a package to a delivery chute using the following program. Wherever the robot stops is the square that the chute is located. Which square is the chute located in the warehouse?</a:t>
            </a:r>
            <a:endParaRPr sz="2400"/>
          </a:p>
          <a:p>
            <a:pPr marL="914400" lvl="0" indent="-381000" algn="l" rtl="0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SzPts val="2400"/>
              <a:buAutoNum type="alphaUcPeriod"/>
            </a:pPr>
            <a:r>
              <a:rPr lang="en-US" sz="2400"/>
              <a:t>A</a:t>
            </a:r>
            <a:endParaRPr sz="2400"/>
          </a:p>
          <a:p>
            <a:pPr marL="914400" lvl="0" indent="-3810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400"/>
              <a:buAutoNum type="alphaUcPeriod"/>
            </a:pPr>
            <a:r>
              <a:rPr lang="en-US" sz="2400"/>
              <a:t>B</a:t>
            </a:r>
            <a:endParaRPr sz="2400"/>
          </a:p>
          <a:p>
            <a:pPr marL="914400" lvl="0" indent="-3810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400"/>
              <a:buAutoNum type="alphaUcPeriod"/>
            </a:pPr>
            <a:r>
              <a:rPr lang="en-US" sz="2400"/>
              <a:t>C</a:t>
            </a:r>
            <a:endParaRPr sz="2400"/>
          </a:p>
          <a:p>
            <a:pPr marL="914400" lvl="0" indent="-3810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400"/>
              <a:buAutoNum type="alphaUcPeriod"/>
            </a:pPr>
            <a:r>
              <a:rPr lang="en-US" sz="2400"/>
              <a:t>D</a:t>
            </a:r>
            <a:endParaRPr sz="3200"/>
          </a:p>
        </p:txBody>
      </p:sp>
      <p:pic>
        <p:nvPicPr>
          <p:cNvPr id="114" name="Google Shape;114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13925" y="446228"/>
            <a:ext cx="3818375" cy="531076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push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2"/>
          <p:cNvSpPr txBox="1">
            <a:spLocks noGrp="1"/>
          </p:cNvSpPr>
          <p:nvPr>
            <p:ph type="title"/>
          </p:nvPr>
        </p:nvSpPr>
        <p:spPr>
          <a:xfrm>
            <a:off x="311700" y="212367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lang="en-US"/>
              <a:t>Code Solution:</a:t>
            </a:r>
            <a:endParaRPr b="1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20" name="Google Shape;120;p22"/>
          <p:cNvSpPr txBox="1">
            <a:spLocks noGrp="1"/>
          </p:cNvSpPr>
          <p:nvPr>
            <p:ph type="body" idx="1"/>
          </p:nvPr>
        </p:nvSpPr>
        <p:spPr>
          <a:xfrm>
            <a:off x="311700" y="978325"/>
            <a:ext cx="4534200" cy="55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/>
              <a:t>Try this sample problem:</a:t>
            </a:r>
            <a:endParaRPr sz="3200"/>
          </a:p>
          <a:p>
            <a:pPr marL="0" marR="0" lvl="0" indent="0" algn="l" rtl="0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-US" sz="2400"/>
              <a:t>A robot is carrying a package to a delivery chute using the following program. Wherever the robot stops is the square that the chute is located. Which square is the chute located in the warehouse?</a:t>
            </a:r>
            <a:endParaRPr sz="2400"/>
          </a:p>
          <a:p>
            <a:pPr marL="914400" marR="0" lvl="0" indent="-381000" algn="l" rtl="0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SzPts val="2400"/>
              <a:buAutoNum type="alphaUcPeriod"/>
            </a:pPr>
            <a:r>
              <a:rPr lang="en-US" sz="2400" b="1">
                <a:highlight>
                  <a:srgbClr val="F4CCCC"/>
                </a:highlight>
              </a:rPr>
              <a:t>A</a:t>
            </a:r>
            <a:endParaRPr sz="2400" b="1">
              <a:highlight>
                <a:srgbClr val="F4CCCC"/>
              </a:highlight>
            </a:endParaRPr>
          </a:p>
          <a:p>
            <a:pPr marL="914400" marR="0" lvl="0" indent="-3810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400"/>
              <a:buAutoNum type="alphaUcPeriod"/>
            </a:pPr>
            <a:r>
              <a:rPr lang="en-US" sz="2400"/>
              <a:t>B</a:t>
            </a:r>
            <a:endParaRPr sz="2400"/>
          </a:p>
          <a:p>
            <a:pPr marL="914400" marR="0" lvl="0" indent="-3810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400"/>
              <a:buAutoNum type="alphaUcPeriod"/>
            </a:pPr>
            <a:r>
              <a:rPr lang="en-US" sz="2400"/>
              <a:t>C</a:t>
            </a:r>
            <a:endParaRPr sz="2400"/>
          </a:p>
          <a:p>
            <a:pPr marL="914400" marR="0" lvl="0" indent="-3810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400"/>
              <a:buAutoNum type="alphaUcPeriod"/>
            </a:pPr>
            <a:r>
              <a:rPr lang="en-US" sz="2400"/>
              <a:t>D</a:t>
            </a:r>
            <a:endParaRPr sz="3200"/>
          </a:p>
        </p:txBody>
      </p:sp>
      <p:pic>
        <p:nvPicPr>
          <p:cNvPr id="121" name="Google Shape;121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82675" y="555579"/>
            <a:ext cx="3929350" cy="54651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22" name="Google Shape;122;p22"/>
          <p:cNvCxnSpPr/>
          <p:nvPr/>
        </p:nvCxnSpPr>
        <p:spPr>
          <a:xfrm>
            <a:off x="5439525" y="5520775"/>
            <a:ext cx="3046200" cy="0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23" name="Google Shape;123;p22"/>
          <p:cNvCxnSpPr/>
          <p:nvPr/>
        </p:nvCxnSpPr>
        <p:spPr>
          <a:xfrm rot="10800000">
            <a:off x="8438925" y="2865175"/>
            <a:ext cx="0" cy="2655600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</p:cxnSp>
    </p:spTree>
  </p:cSld>
  <p:clrMapOvr>
    <a:masterClrMapping/>
  </p:clrMapOvr>
  <p:transition>
    <p:push dir="r"/>
  </p:transition>
</p:sld>
</file>

<file path=ppt/theme/theme1.xml><?xml version="1.0" encoding="utf-8"?>
<a:theme xmlns:a="http://schemas.openxmlformats.org/drawingml/2006/main" name="Plum">
  <a:themeElements>
    <a:clrScheme name="Plum">
      <a:dk1>
        <a:srgbClr val="611BB8"/>
      </a:dk1>
      <a:lt1>
        <a:srgbClr val="FFFFFF"/>
      </a:lt1>
      <a:dk2>
        <a:srgbClr val="000000"/>
      </a:dk2>
      <a:lt2>
        <a:srgbClr val="7F7F7F"/>
      </a:lt2>
      <a:accent1>
        <a:srgbClr val="333333"/>
      </a:accent1>
      <a:accent2>
        <a:srgbClr val="5E2B97"/>
      </a:accent2>
      <a:accent3>
        <a:srgbClr val="7E57C2"/>
      </a:accent3>
      <a:accent4>
        <a:srgbClr val="C77025"/>
      </a:accent4>
      <a:accent5>
        <a:srgbClr val="009688"/>
      </a:accent5>
      <a:accent6>
        <a:srgbClr val="FFD600"/>
      </a:accent6>
      <a:hlink>
        <a:srgbClr val="009688"/>
      </a:hlink>
      <a:folHlink>
        <a:srgbClr val="00968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480</Words>
  <Application>Microsoft Office PowerPoint</Application>
  <PresentationFormat>On-screen Show (4:3)</PresentationFormat>
  <Paragraphs>53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Montserrat</vt:lpstr>
      <vt:lpstr>Noto Sans Symbols</vt:lpstr>
      <vt:lpstr>Source Sans Pro</vt:lpstr>
      <vt:lpstr>Raleway</vt:lpstr>
      <vt:lpstr>Arial</vt:lpstr>
      <vt:lpstr>Arial Black</vt:lpstr>
      <vt:lpstr>Proxima Nova</vt:lpstr>
      <vt:lpstr>Plum</vt:lpstr>
      <vt:lpstr>Algorithms #1</vt:lpstr>
      <vt:lpstr>Warm-up</vt:lpstr>
      <vt:lpstr>Algorithms</vt:lpstr>
      <vt:lpstr>Algorithms</vt:lpstr>
      <vt:lpstr>The Warehouse Map</vt:lpstr>
      <vt:lpstr>Robot Code:</vt:lpstr>
      <vt:lpstr>Robot Commands:</vt:lpstr>
      <vt:lpstr>Robot Code:</vt:lpstr>
      <vt:lpstr>Code Solution:</vt:lpstr>
      <vt:lpstr>The order is in!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Jill Jones</cp:lastModifiedBy>
  <cp:revision>1</cp:revision>
  <dcterms:modified xsi:type="dcterms:W3CDTF">2025-05-09T16:25:49Z</dcterms:modified>
</cp:coreProperties>
</file>